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sldIdLst>
    <p:sldId id="256" r:id="rId2"/>
    <p:sldId id="265" r:id="rId3"/>
    <p:sldId id="283" r:id="rId4"/>
    <p:sldId id="260" r:id="rId5"/>
    <p:sldId id="261" r:id="rId6"/>
    <p:sldId id="262" r:id="rId7"/>
    <p:sldId id="266" r:id="rId8"/>
    <p:sldId id="259" r:id="rId9"/>
    <p:sldId id="258" r:id="rId10"/>
    <p:sldId id="264" r:id="rId11"/>
    <p:sldId id="257" r:id="rId12"/>
    <p:sldId id="321" r:id="rId13"/>
    <p:sldId id="326" r:id="rId14"/>
    <p:sldId id="327" r:id="rId15"/>
    <p:sldId id="281" r:id="rId16"/>
    <p:sldId id="282" r:id="rId17"/>
    <p:sldId id="267" r:id="rId18"/>
    <p:sldId id="268" r:id="rId19"/>
    <p:sldId id="280" r:id="rId20"/>
    <p:sldId id="269" r:id="rId21"/>
    <p:sldId id="272" r:id="rId22"/>
    <p:sldId id="275" r:id="rId23"/>
    <p:sldId id="277" r:id="rId24"/>
    <p:sldId id="278" r:id="rId25"/>
    <p:sldId id="279" r:id="rId26"/>
    <p:sldId id="273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887"/>
    <p:restoredTop sz="94583"/>
  </p:normalViewPr>
  <p:slideViewPr>
    <p:cSldViewPr snapToGrid="0" snapToObjects="1">
      <p:cViewPr varScale="1">
        <p:scale>
          <a:sx n="92" d="100"/>
          <a:sy n="92" d="100"/>
        </p:scale>
        <p:origin x="192" y="6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7F6CBF-61EF-7C48-892D-B7429524CEDA}" type="datetimeFigureOut">
              <a:rPr lang="en-US" smtClean="0"/>
              <a:t>9/3/18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8F025-0697-9747-BA7E-B9742CCE19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2398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8F025-0697-9747-BA7E-B9742CCE197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2185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8F025-0697-9747-BA7E-B9742CCE197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2669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5E5B1D-00D4-8A42-9134-B091CA92EC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8D52D3-FBF5-D944-AD44-7F7E5C9D3F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7B3531-AB1B-4F4D-9483-2D6FE2FDBA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503295-A9A3-FF46-806B-89295F7B1623}" type="datetimeFigureOut">
              <a:rPr lang="en-US" smtClean="0"/>
              <a:t>9/3/18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3C6025-7CAC-6142-9C55-F11AF840F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30BE60-1B43-C543-97AB-9D38AC4EF4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88BF3-CA5A-8746-A632-4F6F375008E2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C8EA32B-86D6-674F-9BC4-AAC1BC9D6D8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4800" y="304800"/>
            <a:ext cx="723900" cy="88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8930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4515A-7987-484D-B76F-05C10CEA6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98BC23C-AD7B-0349-B608-6BE57196F9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C2210C-4DA5-8E4C-A21E-B9EFE35A8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503295-A9A3-FF46-806B-89295F7B1623}" type="datetimeFigureOut">
              <a:rPr lang="en-US" smtClean="0"/>
              <a:t>9/3/18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7A2EBB-9FDC-3341-BC3E-ABDD6D5332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E7FF07-6A59-7A48-B3A2-9F945CB1E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88BF3-CA5A-8746-A632-4F6F375008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97154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BB8CD31-1143-BA4A-A579-EACEEAD21CB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730081-756A-9A48-9A28-7677C9B407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375D1F-7199-C74C-8A8E-4036C71E58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503295-A9A3-FF46-806B-89295F7B1623}" type="datetimeFigureOut">
              <a:rPr lang="en-US" smtClean="0"/>
              <a:t>9/3/18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25642F-77DE-DF43-B490-B11D5F0384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8833AF-45B7-6D4F-9CD0-4490973108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88BF3-CA5A-8746-A632-4F6F375008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427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7A989-4CB9-5645-B3CA-A83C0D1AA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7120FF-0606-364D-A357-909ECD892E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3D8556-FDA9-9E4F-965B-8A986B730E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503295-A9A3-FF46-806B-89295F7B1623}" type="datetimeFigureOut">
              <a:rPr lang="en-US" smtClean="0"/>
              <a:t>9/3/18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3449AF-4B4E-9C43-B917-F2DA2A324A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71CBBD-4B6F-C544-BDC3-2E2B5145E1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88BF3-CA5A-8746-A632-4F6F375008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6025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E4BB0E-BF80-704A-9D66-E8B52F371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170C61-DED5-D946-BDBD-0330A701F1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6DF79F-EE99-C249-809C-B1592EA1E3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503295-A9A3-FF46-806B-89295F7B1623}" type="datetimeFigureOut">
              <a:rPr lang="en-US" smtClean="0"/>
              <a:t>9/3/18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2792D1-D2B8-A64F-8FF9-335809A6DE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04D76A-2CB1-0A4E-9727-645FFD8213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88BF3-CA5A-8746-A632-4F6F375008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5062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7480F-894F-C345-A8FB-22E4514FEC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26BA03-47D2-6D44-BC65-BEC9439788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019AD1-299F-AE4E-B425-66D0ED69BB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CB40D3-6B8C-F04C-ADB1-2087B3122D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503295-A9A3-FF46-806B-89295F7B1623}" type="datetimeFigureOut">
              <a:rPr lang="en-US" smtClean="0"/>
              <a:t>9/3/18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14B023-6817-5140-8076-2C3A8F8273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896C06-F165-9843-944D-4884CE729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88BF3-CA5A-8746-A632-4F6F375008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16530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91221-7E5E-7546-8EDC-F67C80AF3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3FEA37-834F-1D4B-8273-77C3BE8638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C7DF88-2ADB-2044-B2C3-AC5261A503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FEE82E4-34BE-0F4E-B741-7812A6D166A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E133862-96C6-0D49-AE80-D0B2970186F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DBD5F4-C15E-654F-BD01-5164B965CF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503295-A9A3-FF46-806B-89295F7B1623}" type="datetimeFigureOut">
              <a:rPr lang="en-US" smtClean="0"/>
              <a:t>9/3/18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89D3F82-5917-0C49-BC80-E1DA4B916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0BE160B-4BD9-3547-B0B3-88E03868AB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88BF3-CA5A-8746-A632-4F6F375008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0000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501A1-2727-D241-B1EB-D35C2A011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EB9A663-AA08-8D4B-9A9A-DE6F4F9FD9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503295-A9A3-FF46-806B-89295F7B1623}" type="datetimeFigureOut">
              <a:rPr lang="en-US" smtClean="0"/>
              <a:t>9/3/18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FFDAF6-D519-A64D-9C51-75A2128F78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7AE9D6-2777-3B45-9E1B-0C0AAAE342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88BF3-CA5A-8746-A632-4F6F375008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368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AA3F6DC-53F6-FD48-9C97-78EE8DEDB9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503295-A9A3-FF46-806B-89295F7B1623}" type="datetimeFigureOut">
              <a:rPr lang="en-US" smtClean="0"/>
              <a:t>9/3/18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8EB60EA-D31A-944F-8449-FA1CF1EF09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1B0CC6-C964-D84D-9CF6-265E3ED52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88BF3-CA5A-8746-A632-4F6F375008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2542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2CDAAA-80C4-3042-80E2-7EC5894ED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882388-45BB-4643-8360-34CF92D731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BFF5BD-EEE2-3449-92BE-200D3330FC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0166BD-612E-B64A-B706-8C159704EC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503295-A9A3-FF46-806B-89295F7B1623}" type="datetimeFigureOut">
              <a:rPr lang="en-US" smtClean="0"/>
              <a:t>9/3/18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8120EA-9639-524C-BD10-307F30527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0913FB-959B-B647-888C-61EAA384B8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88BF3-CA5A-8746-A632-4F6F375008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1922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AC410A-13CD-CD4E-9052-8000F933D4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61CCCD3-9FBE-374B-867C-D28FDDCC09A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B7F245-1E44-F042-9B6B-3B8E461B64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B58E6A-0C09-2244-AF99-242DB20450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503295-A9A3-FF46-806B-89295F7B1623}" type="datetimeFigureOut">
              <a:rPr lang="en-US" smtClean="0"/>
              <a:t>9/3/18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BE270D-47E4-8046-8EA7-42DE89D7A2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42BBDB-E044-7A48-82A3-74960DB85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88BF3-CA5A-8746-A632-4F6F375008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58680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0B14149-6A6F-6844-A7EA-F0FF265E3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B4C8DA-0EA4-274C-BD9E-AF01C01AE6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C313BE-48ED-1A4E-A686-B2F300EB31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503295-A9A3-FF46-806B-89295F7B1623}" type="datetimeFigureOut">
              <a:rPr lang="en-US" smtClean="0"/>
              <a:t>9/3/18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00E5F3-91DD-1444-9DB9-8F23E1499F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36D1D1-39E3-B44B-8A67-C5B90F2B1F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388BF3-CA5A-8746-A632-4F6F375008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8986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orbes.com/sites/bernardmarr/2018/05/21/how-much-data-do-we-create-every-day-the-mind-blowing-stats-everyone-should-read/#2959a86f60ba" TargetMode="External"/><Relationship Id="rId2" Type="http://schemas.openxmlformats.org/officeDocument/2006/relationships/hyperlink" Target="https://www.domo.com/learn/data-never-sleeps-5?aid=ogsm072517_1&amp;sf100871281=1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hyperlink" Target="https://www.domo.com/learn/data-never-sleeps-5?aid=ogsm072517_1&amp;sf100871281=1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nytimes.com/2009/08/06/technology/06stats.html?_r=0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D13975-BC49-0D4A-AA9B-C4EBAD698A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 to Data Science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64D491-4EEE-EB45-AD89-A29A02CFC54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Jay Urbain, PhD</a:t>
            </a:r>
          </a:p>
        </p:txBody>
      </p:sp>
    </p:spTree>
    <p:extLst>
      <p:ext uri="{BB962C8B-B14F-4D97-AF65-F5344CB8AC3E}">
        <p14:creationId xmlns:p14="http://schemas.microsoft.com/office/powerpoint/2010/main" val="23624011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5FFC3-214F-F443-B1CB-7FA0E6749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Role of Data Scientist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E7381F-9750-854C-B6F9-47BC4ED16F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scientists assigned to point projects </a:t>
            </a:r>
          </a:p>
          <a:p>
            <a:r>
              <a:rPr lang="en-US" dirty="0"/>
              <a:t>Here’s a question. Is there a “signal” in the data to help us answer that question.</a:t>
            </a:r>
          </a:p>
          <a:p>
            <a:r>
              <a:rPr lang="en-US" dirty="0"/>
              <a:t>Need to integrate data sources </a:t>
            </a:r>
          </a:p>
          <a:p>
            <a:pPr lvl="1"/>
            <a:r>
              <a:rPr lang="en-US" dirty="0"/>
              <a:t>ETL pipeline  is too heavy weight. </a:t>
            </a:r>
          </a:p>
          <a:p>
            <a:r>
              <a:rPr lang="en-US" dirty="0"/>
              <a:t>Do predictive modeling from signal(s)</a:t>
            </a:r>
          </a:p>
          <a:p>
            <a:pPr lvl="1"/>
            <a:r>
              <a:rPr lang="en-US" dirty="0"/>
              <a:t>Monitor data streams to predict equipment failure. </a:t>
            </a:r>
          </a:p>
          <a:p>
            <a:pPr lvl="1"/>
            <a:r>
              <a:rPr lang="en-US" dirty="0"/>
              <a:t>Buy Google keywords – what keywords to buy? </a:t>
            </a:r>
          </a:p>
        </p:txBody>
      </p:sp>
    </p:spTree>
    <p:extLst>
      <p:ext uri="{BB962C8B-B14F-4D97-AF65-F5344CB8AC3E}">
        <p14:creationId xmlns:p14="http://schemas.microsoft.com/office/powerpoint/2010/main" val="40228553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CB17C-BA1C-4749-BC92-1988438E8B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Data Science?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D75256-BFED-8D44-B3EA-7B26FEAACB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Knowledge discovery is fun</a:t>
            </a:r>
          </a:p>
          <a:p>
            <a:r>
              <a:rPr lang="en-US" dirty="0"/>
              <a:t>Opportunities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B61D1B-0BB7-E34C-99E5-017039506D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875" y="3217014"/>
            <a:ext cx="5408125" cy="231068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9E9432B-A746-314E-877C-BD97B3568919}"/>
              </a:ext>
            </a:extLst>
          </p:cNvPr>
          <p:cNvCxnSpPr>
            <a:cxnSpLocks/>
          </p:cNvCxnSpPr>
          <p:nvPr/>
        </p:nvCxnSpPr>
        <p:spPr>
          <a:xfrm flipH="1" flipV="1">
            <a:off x="5564473" y="5286639"/>
            <a:ext cx="1021490" cy="100464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85435B59-F095-B04D-93C3-47D2C8C15E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2509" y="2118955"/>
            <a:ext cx="40640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4650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874654"/>
          </a:xfrm>
        </p:spPr>
        <p:txBody>
          <a:bodyPr>
            <a:normAutofit/>
          </a:bodyPr>
          <a:lstStyle/>
          <a:p>
            <a:r>
              <a:rPr lang="en-US" dirty="0"/>
              <a:t>Data makes everything more clear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300295"/>
            <a:ext cx="8229600" cy="4825869"/>
          </a:xfrm>
        </p:spPr>
        <p:txBody>
          <a:bodyPr/>
          <a:lstStyle/>
          <a:p>
            <a:r>
              <a:rPr lang="en-US" dirty="0"/>
              <a:t>Seven Countries Study  </a:t>
            </a:r>
            <a:r>
              <a:rPr lang="en-US" sz="2400" dirty="0"/>
              <a:t>(</a:t>
            </a:r>
            <a:r>
              <a:rPr lang="en-US" sz="2400" dirty="0" err="1"/>
              <a:t>Ancel</a:t>
            </a:r>
            <a:r>
              <a:rPr lang="en-US" sz="2400" dirty="0"/>
              <a:t> Keys, UCB </a:t>
            </a:r>
            <a:r>
              <a:rPr lang="en-US" sz="2400" b="1" dirty="0"/>
              <a:t>1925,28</a:t>
            </a:r>
            <a:r>
              <a:rPr lang="en-US" sz="2400" dirty="0"/>
              <a:t>) </a:t>
            </a:r>
          </a:p>
          <a:p>
            <a:r>
              <a:rPr lang="en-US" sz="2400" dirty="0"/>
              <a:t>13,000 subjects total, 5-40 years follow-up.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0560" y="2448878"/>
            <a:ext cx="3323262" cy="39062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1870" y="3019269"/>
            <a:ext cx="2120900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5985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Science: Why all the Excitement?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F1B168B-89B1-DC47-90F1-28CE2F9126F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1277676"/>
            <a:ext cx="5842000" cy="551682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467601" y="1524000"/>
            <a:ext cx="3368423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e.g.,</a:t>
            </a:r>
          </a:p>
          <a:p>
            <a:r>
              <a:rPr lang="en-US" dirty="0"/>
              <a:t>Google Flu Trends:</a:t>
            </a:r>
          </a:p>
          <a:p>
            <a:r>
              <a:rPr lang="en-US" dirty="0"/>
              <a:t>Detecting outbreaks</a:t>
            </a:r>
          </a:p>
          <a:p>
            <a:r>
              <a:rPr lang="en-US" dirty="0"/>
              <a:t>two weeks ahead</a:t>
            </a:r>
          </a:p>
          <a:p>
            <a:r>
              <a:rPr lang="en-US" dirty="0"/>
              <a:t>of CDC data</a:t>
            </a:r>
          </a:p>
          <a:p>
            <a:endParaRPr lang="en-US" dirty="0"/>
          </a:p>
          <a:p>
            <a:r>
              <a:rPr lang="en-US" i="1" dirty="0"/>
              <a:t>Note: Did not hold. As more </a:t>
            </a:r>
          </a:p>
          <a:p>
            <a:r>
              <a:rPr lang="en-US" i="1" dirty="0"/>
              <a:t>people heard about Google</a:t>
            </a:r>
          </a:p>
          <a:p>
            <a:r>
              <a:rPr lang="en-US" i="1" dirty="0"/>
              <a:t>Flu Trends, more people searched.</a:t>
            </a:r>
            <a:endParaRPr lang="en-US" dirty="0"/>
          </a:p>
          <a:p>
            <a:endParaRPr lang="en-US" dirty="0"/>
          </a:p>
          <a:p>
            <a:r>
              <a:rPr lang="en-US" dirty="0"/>
              <a:t>New models are estimating</a:t>
            </a:r>
            <a:br>
              <a:rPr lang="en-US" dirty="0"/>
            </a:br>
            <a:r>
              <a:rPr lang="en-US" dirty="0"/>
              <a:t>which cities are most at risk</a:t>
            </a:r>
            <a:br>
              <a:rPr lang="en-US" dirty="0"/>
            </a:br>
            <a:r>
              <a:rPr lang="en-US" dirty="0"/>
              <a:t>for spread of the Ebola virus.</a:t>
            </a:r>
          </a:p>
          <a:p>
            <a:endParaRPr lang="en-US" dirty="0"/>
          </a:p>
          <a:p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0927192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the all the Excitement?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F1B168B-89B1-DC47-90F1-28CE2F9126F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14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Picture 5" descr="Screen Shot 2012-11-08 at 6.15.10 A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28"/>
          <a:stretch/>
        </p:blipFill>
        <p:spPr>
          <a:xfrm>
            <a:off x="2280502" y="1247255"/>
            <a:ext cx="5129784" cy="538214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2060" y="2557500"/>
            <a:ext cx="1751959" cy="264446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7D7214E-FDA5-BD45-A184-1A11B13DC40A}"/>
              </a:ext>
            </a:extLst>
          </p:cNvPr>
          <p:cNvSpPr txBox="1"/>
          <p:nvPr/>
        </p:nvSpPr>
        <p:spPr>
          <a:xfrm>
            <a:off x="8272061" y="5594492"/>
            <a:ext cx="36705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Revolutionized politics. Silver did not do well for 2016 election, but others did.</a:t>
            </a:r>
          </a:p>
        </p:txBody>
      </p:sp>
    </p:spTree>
    <p:extLst>
      <p:ext uri="{BB962C8B-B14F-4D97-AF65-F5344CB8AC3E}">
        <p14:creationId xmlns:p14="http://schemas.microsoft.com/office/powerpoint/2010/main" val="2493949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10F69-DF8C-B043-80DA-D22D14639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long time ago, science was only empirical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05B2AD-CF7E-764C-B7DF-E912D69A5D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People counted things – stars, crop yield, ROI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9B8EB3-3FF5-154A-B954-0FA169ACC2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5016" y="2512002"/>
            <a:ext cx="5758254" cy="3799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3244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2DFEF0-56EC-7A48-8BC9-D6DC71F767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 few hundred years ago, scientists developed theoretical approaches.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E8E1FA-318B-004A-AC4B-5367D8B98A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Derive equations to describe phenomena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2038AE-A267-7A49-990A-6BFF2B0263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4382" y="2536713"/>
            <a:ext cx="7883236" cy="4096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0694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42884-03E8-CC46-B7C2-1828EDE41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eScience = Data Science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9DCEEC-225C-B04E-87FF-F14EA503AA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4980" y="1974969"/>
            <a:ext cx="6928820" cy="4201994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FCCED4-E77B-8944-BD69-0567DAB416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Empirical</a:t>
            </a:r>
          </a:p>
          <a:p>
            <a:r>
              <a:rPr lang="en-US" dirty="0"/>
              <a:t>Theoretical</a:t>
            </a:r>
          </a:p>
          <a:p>
            <a:r>
              <a:rPr lang="en-US" dirty="0"/>
              <a:t>Computational </a:t>
            </a:r>
          </a:p>
          <a:p>
            <a:pPr lvl="1"/>
            <a:r>
              <a:rPr lang="en-US" dirty="0"/>
              <a:t>Computational methods of discovery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08861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0B64B7-670F-E943-8C9B-A981644E3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eScience</a:t>
            </a:r>
            <a:r>
              <a:rPr lang="en-US" dirty="0"/>
              <a:t> is about the analysis of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B996A1-9AD8-654C-9455-75AA03F05D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The automated or semi-automated extraction of knowledge from massive volumes of data. </a:t>
            </a:r>
          </a:p>
          <a:p>
            <a:r>
              <a:rPr lang="en-US" dirty="0"/>
              <a:t>Simply too much of it to look at. </a:t>
            </a:r>
          </a:p>
          <a:p>
            <a:r>
              <a:rPr lang="en-US" dirty="0"/>
              <a:t>Too complex to understand hidden relationships.</a:t>
            </a:r>
          </a:p>
          <a:p>
            <a:r>
              <a:rPr lang="en-US" dirty="0"/>
              <a:t>It’s not just a matter of volume. The Three V’s of Big Data: </a:t>
            </a:r>
          </a:p>
          <a:p>
            <a:pPr lvl="1"/>
            <a:r>
              <a:rPr lang="en-US" dirty="0"/>
              <a:t>Volume: number of rows / objects / bytes </a:t>
            </a:r>
          </a:p>
          <a:p>
            <a:pPr lvl="1"/>
            <a:r>
              <a:rPr lang="en-US" dirty="0"/>
              <a:t>Variety: number of columns / dimensions / sources </a:t>
            </a:r>
          </a:p>
          <a:p>
            <a:pPr lvl="1"/>
            <a:r>
              <a:rPr lang="en-US" dirty="0"/>
              <a:t>Velocity: number of rows / bytes per unit time </a:t>
            </a:r>
          </a:p>
          <a:p>
            <a:r>
              <a:rPr lang="en-US" dirty="0"/>
              <a:t>More V’s: - Veracity: Can we trust this data? ￼￼ </a:t>
            </a:r>
          </a:p>
          <a:p>
            <a:r>
              <a:rPr lang="en-US" dirty="0"/>
              <a:t>Data analysis has replaced data acquisition as the new bottleneck to discovery. </a:t>
            </a:r>
          </a:p>
        </p:txBody>
      </p:sp>
    </p:spTree>
    <p:extLst>
      <p:ext uri="{BB962C8B-B14F-4D97-AF65-F5344CB8AC3E}">
        <p14:creationId xmlns:p14="http://schemas.microsoft.com/office/powerpoint/2010/main" val="7854731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CA198E-AA4F-034F-811D-7D5433CF63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257800" cy="1325563"/>
          </a:xfrm>
        </p:spPr>
        <p:txBody>
          <a:bodyPr/>
          <a:lstStyle/>
          <a:p>
            <a:r>
              <a:rPr lang="en-US" dirty="0"/>
              <a:t>Computational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9C6F0E-9911-5348-B75A-2F289FF9D2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Knowledge discovery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3D1EB0-2DC3-DE46-B88B-B9D97BD989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0"/>
            <a:ext cx="54885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4335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6753AF-30BD-B54F-AEA8-16B727F44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5CDC49-5D86-CE4E-8809-25E262EA48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Course introduction</a:t>
            </a:r>
          </a:p>
          <a:p>
            <a:r>
              <a:rPr lang="en-US" dirty="0"/>
              <a:t>Data Deluge</a:t>
            </a:r>
          </a:p>
          <a:p>
            <a:r>
              <a:rPr lang="en-US" dirty="0"/>
              <a:t>What is data science?</a:t>
            </a:r>
          </a:p>
          <a:p>
            <a:r>
              <a:rPr lang="en-US" dirty="0"/>
              <a:t>Data science skills</a:t>
            </a:r>
          </a:p>
          <a:p>
            <a:r>
              <a:rPr lang="en-US" dirty="0"/>
              <a:t>Role of data scientist</a:t>
            </a:r>
          </a:p>
          <a:p>
            <a:r>
              <a:rPr lang="en-US" dirty="0"/>
              <a:t>Need for data science</a:t>
            </a:r>
          </a:p>
          <a:p>
            <a:r>
              <a:rPr lang="en-US" dirty="0"/>
              <a:t>Why become a data scientist</a:t>
            </a:r>
          </a:p>
          <a:p>
            <a:r>
              <a:rPr lang="en-US" dirty="0"/>
              <a:t>eScience</a:t>
            </a:r>
          </a:p>
          <a:p>
            <a:r>
              <a:rPr lang="en-US" dirty="0"/>
              <a:t>Application examples</a:t>
            </a:r>
          </a:p>
        </p:txBody>
      </p:sp>
    </p:spTree>
    <p:extLst>
      <p:ext uri="{BB962C8B-B14F-4D97-AF65-F5344CB8AC3E}">
        <p14:creationId xmlns:p14="http://schemas.microsoft.com/office/powerpoint/2010/main" val="17702911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613712-AFF4-424C-B6C2-AD3B3E50C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1: Medical Costs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F67FCE-FF3F-A24F-8AA0-A80A891B75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MGH Cancer Center </a:t>
            </a:r>
          </a:p>
          <a:p>
            <a:r>
              <a:rPr lang="en-US" dirty="0"/>
              <a:t>Where do patient costs come from? </a:t>
            </a:r>
          </a:p>
          <a:p>
            <a:r>
              <a:rPr lang="en-US" dirty="0"/>
              <a:t>Is there some property for treating the most expensive patients? </a:t>
            </a:r>
          </a:p>
          <a:p>
            <a:r>
              <a:rPr lang="en-US" dirty="0"/>
              <a:t>Are they sicker? </a:t>
            </a:r>
          </a:p>
          <a:p>
            <a:pPr lvl="1"/>
            <a:r>
              <a:rPr lang="en-US" b="1" dirty="0"/>
              <a:t>Really no difference in degree of sickness.</a:t>
            </a:r>
            <a:r>
              <a:rPr lang="en-US" dirty="0"/>
              <a:t> </a:t>
            </a:r>
          </a:p>
          <a:p>
            <a:r>
              <a:rPr lang="en-US" dirty="0"/>
              <a:t>So what are the factors that represents this cost factors? </a:t>
            </a:r>
          </a:p>
          <a:p>
            <a:pPr lvl="1"/>
            <a:r>
              <a:rPr lang="en-US" b="1" dirty="0"/>
              <a:t>Additional treatment that is not making the patients better.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66073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AC62A7-55D5-BF44-A49D-0E4B2D04D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Data analytics for transportation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0B768D-E7CE-E64B-AF04-51F9EE887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26182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Daniel Rus, MIT</a:t>
            </a:r>
          </a:p>
          <a:p>
            <a:r>
              <a:rPr lang="en-US" dirty="0"/>
              <a:t>Time in transportation has doubled or tripled in some cases</a:t>
            </a:r>
          </a:p>
          <a:p>
            <a:r>
              <a:rPr lang="en-US" dirty="0"/>
              <a:t>Data-driven transportation via data streams</a:t>
            </a:r>
          </a:p>
          <a:p>
            <a:pPr lvl="1"/>
            <a:r>
              <a:rPr lang="en-US" dirty="0"/>
              <a:t>Modeling, prediction, and controlling</a:t>
            </a:r>
          </a:p>
          <a:p>
            <a:r>
              <a:rPr lang="en-US" dirty="0"/>
              <a:t>Improve level of service </a:t>
            </a:r>
          </a:p>
          <a:p>
            <a:r>
              <a:rPr lang="en-US" dirty="0"/>
              <a:t>Enhance sustainability</a:t>
            </a:r>
          </a:p>
          <a:p>
            <a:r>
              <a:rPr lang="en-US" dirty="0"/>
              <a:t>Personalization </a:t>
            </a:r>
          </a:p>
          <a:p>
            <a:r>
              <a:rPr lang="en-US" dirty="0"/>
              <a:t>Optimization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87DA14-482B-1C46-9810-5B91A8D62F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9335" y="1825625"/>
            <a:ext cx="5839764" cy="3951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8493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AC62A7-55D5-BF44-A49D-0E4B2D04D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Data analytics for bike sharing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0B768D-E7CE-E64B-AF04-51F9EE887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26182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Faceting by:</a:t>
            </a:r>
          </a:p>
          <a:p>
            <a:r>
              <a:rPr lang="en-US" dirty="0"/>
              <a:t>Time</a:t>
            </a:r>
          </a:p>
          <a:p>
            <a:r>
              <a:rPr lang="en-US" dirty="0"/>
              <a:t>Location</a:t>
            </a:r>
          </a:p>
          <a:p>
            <a:r>
              <a:rPr lang="en-US" dirty="0"/>
              <a:t>Date</a:t>
            </a:r>
          </a:p>
          <a:p>
            <a:r>
              <a:rPr lang="en-US" dirty="0"/>
              <a:t>Gender</a:t>
            </a:r>
          </a:p>
          <a:p>
            <a:r>
              <a:rPr lang="en-US" dirty="0"/>
              <a:t>Station</a:t>
            </a:r>
          </a:p>
          <a:p>
            <a:r>
              <a:rPr lang="en-US" dirty="0"/>
              <a:t>Duration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5170EF-71E5-DD47-97F7-D2FA4624390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17800" y="28346400"/>
            <a:ext cx="6473671" cy="7370861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126711A-5871-EE44-B454-0482576D2F3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70200" y="28498800"/>
            <a:ext cx="6473671" cy="7370861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2C04128-E669-DF40-B10A-A8F419A93B9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22600" y="28651200"/>
            <a:ext cx="6473671" cy="7370861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00FEA99-369A-8F48-9F75-702BEF59F68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00" y="28803600"/>
            <a:ext cx="6473671" cy="737086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0F76CCE-4806-3140-9952-4A9A17E3CA6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27400" y="28956000"/>
            <a:ext cx="6473671" cy="73708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4CB50AA-F9E1-344E-BC25-57BDC2F1D49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79800" y="29108400"/>
            <a:ext cx="6473671" cy="73708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3558802-E52D-5945-9C8A-4F24F4F4354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4382" y="1496288"/>
            <a:ext cx="4682835" cy="523317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029581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A5F69-ADE5-D946-8843-0077C72152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Analyzing chronic back pain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EB2ED1-1529-2941-B10E-FD1F7E4DDA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972" y="2473465"/>
            <a:ext cx="5997266" cy="329406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B7EAA9C-4E38-FC46-B043-630487DEFE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1684" y="2506663"/>
            <a:ext cx="5613400" cy="367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8470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AF8F3C-0D2C-E84A-8C9E-9901AEAB7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Analyzing comorbid factors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6D6D0E-28B2-9742-8FF3-9DBF2A4880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776" y="1420524"/>
            <a:ext cx="6428300" cy="51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5991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5A388-960F-C24C-8177-25E753F7E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Analyzing activity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D89475-03AD-2746-8714-B1739EA65E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EAB0EB-80AA-BE4D-92E9-47EB567777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900" y="463550"/>
            <a:ext cx="11760200" cy="593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1113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4D9D2C-B972-0644-9239-D1BCA9FDA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And ultimately, the web graph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7FDD91-1839-824D-9B3A-632448AF3F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Web graph abstraction</a:t>
            </a:r>
          </a:p>
          <a:p>
            <a:r>
              <a:rPr lang="en-US" i="1" dirty="0"/>
              <a:t>Everything is interconnected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30EBED-B70D-7248-9F10-551BF027E4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5400" y="1461655"/>
            <a:ext cx="4978400" cy="4267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CB7BC87-8B84-3A46-A0E8-F37DA8832D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030897"/>
            <a:ext cx="4846215" cy="2310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8212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36910-ED55-FB47-A536-45F9167B3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Data Science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477B31-70BC-7E48-A73F-21B65E5940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69139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This course provides an introduction to applied data science including data preparation, exploratory data analysis, statistical inference, predictive modeling, factor analysis, and data visualization. </a:t>
            </a:r>
          </a:p>
          <a:p>
            <a:endParaRPr lang="en-US" dirty="0"/>
          </a:p>
          <a:p>
            <a:r>
              <a:rPr lang="en-US" dirty="0"/>
              <a:t>Review:</a:t>
            </a:r>
          </a:p>
          <a:p>
            <a:pPr lvl="1"/>
            <a:r>
              <a:rPr lang="en-US" dirty="0"/>
              <a:t>Course description</a:t>
            </a:r>
          </a:p>
          <a:p>
            <a:pPr lvl="1"/>
            <a:r>
              <a:rPr lang="en-US" dirty="0"/>
              <a:t>Course outcomes</a:t>
            </a:r>
          </a:p>
          <a:p>
            <a:pPr lvl="1"/>
            <a:r>
              <a:rPr lang="en-US" dirty="0"/>
              <a:t>Grading policy (syllabus)</a:t>
            </a:r>
          </a:p>
          <a:p>
            <a:pPr lvl="1"/>
            <a:endParaRPr lang="en-US" dirty="0"/>
          </a:p>
          <a:p>
            <a:r>
              <a:rPr lang="en-US" dirty="0"/>
              <a:t>Course structure:</a:t>
            </a:r>
          </a:p>
          <a:p>
            <a:pPr lvl="1"/>
            <a:r>
              <a:rPr lang="en-US" dirty="0"/>
              <a:t>Lectures </a:t>
            </a:r>
          </a:p>
          <a:p>
            <a:pPr lvl="1"/>
            <a:r>
              <a:rPr lang="en-US" dirty="0"/>
              <a:t>~weekly hands-on lab assignments using </a:t>
            </a:r>
            <a:r>
              <a:rPr lang="en-US" dirty="0" err="1"/>
              <a:t>Jupyter</a:t>
            </a:r>
            <a:r>
              <a:rPr lang="en-US" dirty="0"/>
              <a:t> notebooks + final 2-week project</a:t>
            </a:r>
          </a:p>
          <a:p>
            <a:pPr lvl="1"/>
            <a:r>
              <a:rPr lang="en-US" dirty="0"/>
              <a:t>Quizzes as needed</a:t>
            </a:r>
          </a:p>
          <a:p>
            <a:pPr lvl="1"/>
            <a:r>
              <a:rPr lang="en-US" dirty="0"/>
              <a:t>Midterm, final</a:t>
            </a:r>
          </a:p>
          <a:p>
            <a:pPr lvl="1"/>
            <a:endParaRPr lang="en-US" dirty="0"/>
          </a:p>
          <a:p>
            <a:r>
              <a:rPr lang="en-US" dirty="0"/>
              <a:t>Brand new course! </a:t>
            </a:r>
          </a:p>
          <a:p>
            <a:r>
              <a:rPr lang="en-US" dirty="0"/>
              <a:t>May adjust topics and assignments</a:t>
            </a:r>
          </a:p>
          <a:p>
            <a:r>
              <a:rPr lang="en-US" dirty="0"/>
              <a:t>Appreciate any and all forms of feedback</a:t>
            </a:r>
          </a:p>
        </p:txBody>
      </p:sp>
    </p:spTree>
    <p:extLst>
      <p:ext uri="{BB962C8B-B14F-4D97-AF65-F5344CB8AC3E}">
        <p14:creationId xmlns:p14="http://schemas.microsoft.com/office/powerpoint/2010/main" val="4749770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FBA664-9357-4A42-AE90-6EEC42569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Deluge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7EF0FE-2330-9442-B76E-606BE2ED8E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availability and cost of collecting and storing data has plunged. </a:t>
            </a:r>
          </a:p>
          <a:p>
            <a:r>
              <a:rPr lang="en-US" dirty="0"/>
              <a:t>Businesses, governments, and society are trying to tap its vast potential, gain competitive advantage.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593C2B-DCC6-334B-95C3-ACD0BD6D9A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9620" y="3488615"/>
            <a:ext cx="5596251" cy="3150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330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3EA592-F451-5243-AC3D-41F449E40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much data do we create?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E7E808-75F7-9C43-811E-DD0D7B5134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US" sz="2400" dirty="0"/>
              <a:t>There are</a:t>
            </a:r>
            <a:r>
              <a:rPr lang="en-US" sz="2400" dirty="0">
                <a:hlinkClick r:id="rId2"/>
              </a:rPr>
              <a:t> 2.5 quintillion bytes </a:t>
            </a:r>
            <a:r>
              <a:rPr lang="en-US" sz="2400" dirty="0"/>
              <a:t>(10</a:t>
            </a:r>
            <a:r>
              <a:rPr lang="en-US" sz="2400" baseline="30000" dirty="0"/>
              <a:t>18</a:t>
            </a:r>
            <a:r>
              <a:rPr lang="en-US" sz="2400" dirty="0"/>
              <a:t>) </a:t>
            </a:r>
            <a:r>
              <a:rPr lang="en-US" sz="2400" dirty="0">
                <a:hlinkClick r:id="rId2"/>
              </a:rPr>
              <a:t>of data</a:t>
            </a:r>
            <a:r>
              <a:rPr lang="en-US" sz="2400" dirty="0"/>
              <a:t> created each day at our current pace*.</a:t>
            </a:r>
          </a:p>
          <a:p>
            <a:r>
              <a:rPr lang="en-US" sz="2400" dirty="0"/>
              <a:t>Pace is only accelerating with the growth of the Internet of Things (IoT).</a:t>
            </a:r>
          </a:p>
          <a:p>
            <a:r>
              <a:rPr lang="en-US" sz="2400" dirty="0"/>
              <a:t>Over the last two years alone 90 percent of the data in the world was generated.</a:t>
            </a:r>
          </a:p>
          <a:p>
            <a:r>
              <a:rPr lang="en-US" sz="2400" dirty="0"/>
              <a:t>Every time we interact with the Internet, we generate data. </a:t>
            </a:r>
          </a:p>
          <a:p>
            <a:pPr lvl="1"/>
            <a:r>
              <a:rPr lang="en-US" sz="2000" dirty="0"/>
              <a:t>Google search</a:t>
            </a:r>
          </a:p>
          <a:p>
            <a:pPr lvl="1"/>
            <a:r>
              <a:rPr lang="en-US" sz="2000" dirty="0"/>
              <a:t>Text messages</a:t>
            </a:r>
          </a:p>
          <a:p>
            <a:pPr lvl="1"/>
            <a:r>
              <a:rPr lang="en-US" sz="2000" dirty="0"/>
              <a:t>32 billion people are active on Facebook </a:t>
            </a:r>
            <a:r>
              <a:rPr lang="en-US" sz="2000" b="1" dirty="0"/>
              <a:t>daily</a:t>
            </a:r>
            <a:endParaRPr lang="en-US" sz="2000" dirty="0"/>
          </a:p>
          <a:p>
            <a:pPr lvl="1"/>
            <a:r>
              <a:rPr lang="en-US" sz="2000" dirty="0"/>
              <a:t>Continuous location update</a:t>
            </a:r>
          </a:p>
          <a:p>
            <a:pPr lvl="1"/>
            <a:r>
              <a:rPr lang="en-US" sz="2000" dirty="0"/>
              <a:t>Pictures</a:t>
            </a:r>
          </a:p>
          <a:p>
            <a:pPr lvl="1"/>
            <a:r>
              <a:rPr lang="en-US" sz="2000" dirty="0"/>
              <a:t>???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B7DA905-7579-E049-9D1D-50BEB78F2590}"/>
              </a:ext>
            </a:extLst>
          </p:cNvPr>
          <p:cNvSpPr txBox="1"/>
          <p:nvPr/>
        </p:nvSpPr>
        <p:spPr>
          <a:xfrm>
            <a:off x="2098963" y="5754562"/>
            <a:ext cx="8603673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*Forbes, May 21, 2018. </a:t>
            </a:r>
            <a:r>
              <a:rPr lang="en-US" dirty="0">
                <a:hlinkClick r:id="rId3"/>
              </a:rPr>
              <a:t>https://www.forbes.com/sites/bernardmarr/2018/05/21/how-much-data-do-we-create-every-day-the-mind-blowing-stats-everyone-should-read/#2959a86f60ba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098393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3EA592-F451-5243-AC3D-41F449E40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much data do we create?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643018-4E5B-0248-8D32-C3C5DFA35204}"/>
              </a:ext>
            </a:extLst>
          </p:cNvPr>
          <p:cNvSpPr txBox="1"/>
          <p:nvPr/>
        </p:nvSpPr>
        <p:spPr>
          <a:xfrm>
            <a:off x="1417258" y="2782669"/>
            <a:ext cx="63759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/>
              </a:rPr>
              <a:t>https://www.domo.com/learn/data-never-sleeps-5?aid=ogsm072517_1&amp;sf100871281=1</a:t>
            </a:r>
            <a:r>
              <a:rPr lang="en-US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63DDB6-8769-3944-BB1D-D51451F6A7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9699" y="0"/>
            <a:ext cx="40145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4810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8EB30-B019-144A-846F-E8D814526A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Data Science?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D53E75-E5E3-574F-8AE2-EB91EF0813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3958"/>
            <a:ext cx="10515600" cy="5268035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“The ability to take data—to be able to understand it, to process it, to extract value from it, to visualize it, to communicate it—that’s going to be a hugely important skill.”</a:t>
            </a:r>
          </a:p>
          <a:p>
            <a:r>
              <a:rPr lang="en-US" dirty="0"/>
              <a:t>“The next sexy job”</a:t>
            </a:r>
          </a:p>
          <a:p>
            <a:pPr lvl="1"/>
            <a:r>
              <a:rPr lang="en-US" dirty="0"/>
              <a:t>Hal Varian, Google’s Chief Economist, </a:t>
            </a:r>
            <a:r>
              <a:rPr lang="en-US" dirty="0">
                <a:hlinkClick r:id="rId2"/>
              </a:rPr>
              <a:t>NYT, 2009</a:t>
            </a:r>
            <a:r>
              <a:rPr lang="en-US" dirty="0"/>
              <a:t>:</a:t>
            </a:r>
          </a:p>
          <a:p>
            <a:endParaRPr lang="en-US" dirty="0"/>
          </a:p>
          <a:p>
            <a:r>
              <a:rPr lang="en-US" dirty="0"/>
              <a:t>“They need to find nuggets of truth in data and then explain it to the business leaders”</a:t>
            </a:r>
          </a:p>
          <a:p>
            <a:pPr lvl="1"/>
            <a:r>
              <a:rPr lang="en-US" dirty="0"/>
              <a:t>Richard </a:t>
            </a:r>
            <a:r>
              <a:rPr lang="en-US" dirty="0" err="1"/>
              <a:t>Snee</a:t>
            </a:r>
            <a:r>
              <a:rPr lang="en-US" dirty="0"/>
              <a:t>, EMC</a:t>
            </a:r>
          </a:p>
          <a:p>
            <a:endParaRPr lang="en-US" dirty="0"/>
          </a:p>
          <a:p>
            <a:r>
              <a:rPr lang="en-US" dirty="0"/>
              <a:t>“Data Science refers to an emerging area of work concerned with the collection, preparation, analysis, visualization, management and preservation of large collections of information.”</a:t>
            </a:r>
          </a:p>
          <a:p>
            <a:pPr lvl="1"/>
            <a:r>
              <a:rPr lang="en-US" dirty="0"/>
              <a:t>Jeffrey Stanton, Syracuse University </a:t>
            </a:r>
          </a:p>
          <a:p>
            <a:pPr lvl="1"/>
            <a:endParaRPr lang="en-US" dirty="0"/>
          </a:p>
          <a:p>
            <a:r>
              <a:rPr lang="en-US" dirty="0"/>
              <a:t>Extract insights from messy data</a:t>
            </a:r>
          </a:p>
          <a:p>
            <a:pPr lvl="1"/>
            <a:r>
              <a:rPr lang="en-US" dirty="0"/>
              <a:t>Joel Grus</a:t>
            </a:r>
          </a:p>
          <a:p>
            <a:endParaRPr lang="en-US" dirty="0"/>
          </a:p>
          <a:p>
            <a:r>
              <a:rPr lang="en-US" dirty="0"/>
              <a:t>Extract actionable knowledge from data.</a:t>
            </a:r>
          </a:p>
          <a:p>
            <a:pPr lvl="1"/>
            <a:r>
              <a:rPr lang="en-US" dirty="0"/>
              <a:t>Jay Urbain, MSOE ;-)</a:t>
            </a:r>
          </a:p>
        </p:txBody>
      </p:sp>
    </p:spTree>
    <p:extLst>
      <p:ext uri="{BB962C8B-B14F-4D97-AF65-F5344CB8AC3E}">
        <p14:creationId xmlns:p14="http://schemas.microsoft.com/office/powerpoint/2010/main" val="14746597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97789-CD26-1647-BC7E-B4CECBF43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Science Skills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676590-535D-AE41-8CE9-EAC36880D5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Munging - parsing, scraping, formatting, querying data </a:t>
            </a:r>
          </a:p>
          <a:p>
            <a:r>
              <a:rPr lang="en-US" dirty="0"/>
              <a:t>Statistics - traditional analysis </a:t>
            </a:r>
          </a:p>
          <a:p>
            <a:r>
              <a:rPr lang="en-US" dirty="0"/>
              <a:t>Machine learning – modeling, prediction </a:t>
            </a:r>
          </a:p>
          <a:p>
            <a:r>
              <a:rPr lang="en-US" dirty="0"/>
              <a:t>Communication + Visualization – reports, tables, graphs, etc.</a:t>
            </a:r>
          </a:p>
          <a:p>
            <a:r>
              <a:rPr lang="en-US" dirty="0"/>
              <a:t>Scientific method common – </a:t>
            </a:r>
          </a:p>
          <a:p>
            <a:pPr lvl="1"/>
            <a:r>
              <a:rPr lang="en-US" dirty="0"/>
              <a:t>Scientific discovery and building knowledge</a:t>
            </a:r>
          </a:p>
          <a:p>
            <a:pPr lvl="1"/>
            <a:r>
              <a:rPr lang="en-US" dirty="0"/>
              <a:t>Requires motivating questions about the world and hypotheses that can be brought to data and tested statistically.</a:t>
            </a:r>
          </a:p>
          <a:p>
            <a:pPr lvl="1"/>
            <a:r>
              <a:rPr lang="en-US" dirty="0"/>
              <a:t>search for answers, prove/disprove hypothesis from data.</a:t>
            </a:r>
          </a:p>
        </p:txBody>
      </p:sp>
    </p:spTree>
    <p:extLst>
      <p:ext uri="{BB962C8B-B14F-4D97-AF65-F5344CB8AC3E}">
        <p14:creationId xmlns:p14="http://schemas.microsoft.com/office/powerpoint/2010/main" val="30947335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15BD2F-9518-4948-8437-1E024EF6A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Science Venn Diagram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2C77DE-B255-A64C-A7CE-B582056566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Drew Conway, 2013.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803E53-5F10-CF45-8BA3-A5D92305DB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9468" y="1690688"/>
            <a:ext cx="4893624" cy="4671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8774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447</TotalTime>
  <Words>803</Words>
  <Application>Microsoft Macintosh PowerPoint</Application>
  <PresentationFormat>Widescreen</PresentationFormat>
  <Paragraphs>159</Paragraphs>
  <Slides>26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Arial</vt:lpstr>
      <vt:lpstr>Calibri</vt:lpstr>
      <vt:lpstr>Calibri Light</vt:lpstr>
      <vt:lpstr>Office Theme</vt:lpstr>
      <vt:lpstr>Introduction to Data Science</vt:lpstr>
      <vt:lpstr>Topics</vt:lpstr>
      <vt:lpstr>Introduction to Data Science</vt:lpstr>
      <vt:lpstr>Data Deluge</vt:lpstr>
      <vt:lpstr>How much data do we create?</vt:lpstr>
      <vt:lpstr>How much data do we create?</vt:lpstr>
      <vt:lpstr>What is Data Science?</vt:lpstr>
      <vt:lpstr>Data Science Skills</vt:lpstr>
      <vt:lpstr>Data Science Venn Diagram</vt:lpstr>
      <vt:lpstr>Role of Data Scientist</vt:lpstr>
      <vt:lpstr>Why Data Science?</vt:lpstr>
      <vt:lpstr>Data makes everything more clear</vt:lpstr>
      <vt:lpstr>Data Science: Why all the Excitement?</vt:lpstr>
      <vt:lpstr>Why the all the Excitement?</vt:lpstr>
      <vt:lpstr>A long time ago, science was only empirical </vt:lpstr>
      <vt:lpstr>A few hundred years ago, scientists developed theoretical approaches. </vt:lpstr>
      <vt:lpstr>eScience = Data Science</vt:lpstr>
      <vt:lpstr>eScience is about the analysis of data</vt:lpstr>
      <vt:lpstr>Computational approach</vt:lpstr>
      <vt:lpstr>Example 1: Medical Costs</vt:lpstr>
      <vt:lpstr>Example: Data analytics for transportation</vt:lpstr>
      <vt:lpstr>Example: Data analytics for bike sharing</vt:lpstr>
      <vt:lpstr>Example: Analyzing chronic back pain data</vt:lpstr>
      <vt:lpstr>Example: Analyzing comorbid factors</vt:lpstr>
      <vt:lpstr>Example: Analyzing activity data</vt:lpstr>
      <vt:lpstr>Example: And ultimately, the web graph </vt:lpstr>
    </vt:vector>
  </TitlesOfParts>
  <Manager/>
  <Company/>
  <LinksUpToDate>false</LinksUpToDate>
  <SharedDoc>false</SharedDoc>
  <HyperlinkBase/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Data Science</dc:title>
  <dc:subject/>
  <dc:creator>Jay Urbain</dc:creator>
  <cp:keywords/>
  <dc:description/>
  <cp:lastModifiedBy>Jay Urbain</cp:lastModifiedBy>
  <cp:revision>39</cp:revision>
  <dcterms:created xsi:type="dcterms:W3CDTF">2018-06-20T15:32:12Z</dcterms:created>
  <dcterms:modified xsi:type="dcterms:W3CDTF">2018-09-04T00:18:17Z</dcterms:modified>
  <cp:category/>
</cp:coreProperties>
</file>